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31"/>
  </p:handoutMasterIdLst>
  <p:sldIdLst>
    <p:sldId id="256" r:id="rId2"/>
    <p:sldId id="313" r:id="rId3"/>
    <p:sldId id="271" r:id="rId4"/>
    <p:sldId id="284" r:id="rId5"/>
    <p:sldId id="285" r:id="rId6"/>
    <p:sldId id="312" r:id="rId7"/>
    <p:sldId id="286" r:id="rId8"/>
    <p:sldId id="287" r:id="rId9"/>
    <p:sldId id="277" r:id="rId10"/>
    <p:sldId id="289" r:id="rId11"/>
    <p:sldId id="291" r:id="rId12"/>
    <p:sldId id="294" r:id="rId13"/>
    <p:sldId id="290" r:id="rId14"/>
    <p:sldId id="308" r:id="rId15"/>
    <p:sldId id="292" r:id="rId16"/>
    <p:sldId id="293" r:id="rId17"/>
    <p:sldId id="295" r:id="rId18"/>
    <p:sldId id="296" r:id="rId19"/>
    <p:sldId id="300" r:id="rId20"/>
    <p:sldId id="302" r:id="rId21"/>
    <p:sldId id="303" r:id="rId22"/>
    <p:sldId id="304" r:id="rId23"/>
    <p:sldId id="305" r:id="rId24"/>
    <p:sldId id="288" r:id="rId25"/>
    <p:sldId id="306" r:id="rId26"/>
    <p:sldId id="307" r:id="rId27"/>
    <p:sldId id="299" r:id="rId28"/>
    <p:sldId id="297" r:id="rId29"/>
    <p:sldId id="309" r:id="rId30"/>
  </p:sldIdLst>
  <p:sldSz cx="9144000" cy="6858000" type="screen4x3"/>
  <p:notesSz cx="7027863"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60"/>
  </p:normalViewPr>
  <p:slideViewPr>
    <p:cSldViewPr>
      <p:cViewPr varScale="1">
        <p:scale>
          <a:sx n="103" d="100"/>
          <a:sy n="103" d="100"/>
        </p:scale>
        <p:origin x="-21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407" cy="469265"/>
          </a:xfrm>
          <a:prstGeom prst="rect">
            <a:avLst/>
          </a:prstGeom>
        </p:spPr>
        <p:txBody>
          <a:bodyPr vert="horz" lIns="93783" tIns="46892" rIns="93783" bIns="46892" rtlCol="0"/>
          <a:lstStyle>
            <a:lvl1pPr algn="l">
              <a:defRPr sz="1200"/>
            </a:lvl1pPr>
          </a:lstStyle>
          <a:p>
            <a:endParaRPr lang="en-US"/>
          </a:p>
        </p:txBody>
      </p:sp>
      <p:sp>
        <p:nvSpPr>
          <p:cNvPr id="3" name="Date Placeholder 2"/>
          <p:cNvSpPr>
            <a:spLocks noGrp="1"/>
          </p:cNvSpPr>
          <p:nvPr>
            <p:ph type="dt" sz="quarter" idx="1"/>
          </p:nvPr>
        </p:nvSpPr>
        <p:spPr>
          <a:xfrm>
            <a:off x="3980830" y="0"/>
            <a:ext cx="3045407" cy="469265"/>
          </a:xfrm>
          <a:prstGeom prst="rect">
            <a:avLst/>
          </a:prstGeom>
        </p:spPr>
        <p:txBody>
          <a:bodyPr vert="horz" lIns="93783" tIns="46892" rIns="93783" bIns="46892" rtlCol="0"/>
          <a:lstStyle>
            <a:lvl1pPr algn="r">
              <a:defRPr sz="1200"/>
            </a:lvl1pPr>
          </a:lstStyle>
          <a:p>
            <a:fld id="{BA3E42E6-22CE-47C7-B619-CC9650708C84}" type="datetimeFigureOut">
              <a:rPr lang="en-US" smtClean="0"/>
              <a:t>8/21/2017</a:t>
            </a:fld>
            <a:endParaRPr lang="en-US"/>
          </a:p>
        </p:txBody>
      </p:sp>
      <p:sp>
        <p:nvSpPr>
          <p:cNvPr id="4" name="Footer Placeholder 3"/>
          <p:cNvSpPr>
            <a:spLocks noGrp="1"/>
          </p:cNvSpPr>
          <p:nvPr>
            <p:ph type="ftr" sz="quarter" idx="2"/>
          </p:nvPr>
        </p:nvSpPr>
        <p:spPr>
          <a:xfrm>
            <a:off x="0" y="8914407"/>
            <a:ext cx="3045407" cy="469265"/>
          </a:xfrm>
          <a:prstGeom prst="rect">
            <a:avLst/>
          </a:prstGeom>
        </p:spPr>
        <p:txBody>
          <a:bodyPr vert="horz" lIns="93783" tIns="46892" rIns="93783" bIns="46892" rtlCol="0" anchor="b"/>
          <a:lstStyle>
            <a:lvl1pPr algn="l">
              <a:defRPr sz="1200"/>
            </a:lvl1pPr>
          </a:lstStyle>
          <a:p>
            <a:endParaRPr lang="en-US"/>
          </a:p>
        </p:txBody>
      </p:sp>
      <p:sp>
        <p:nvSpPr>
          <p:cNvPr id="5" name="Slide Number Placeholder 4"/>
          <p:cNvSpPr>
            <a:spLocks noGrp="1"/>
          </p:cNvSpPr>
          <p:nvPr>
            <p:ph type="sldNum" sz="quarter" idx="3"/>
          </p:nvPr>
        </p:nvSpPr>
        <p:spPr>
          <a:xfrm>
            <a:off x="3980830" y="8914407"/>
            <a:ext cx="3045407" cy="469265"/>
          </a:xfrm>
          <a:prstGeom prst="rect">
            <a:avLst/>
          </a:prstGeom>
        </p:spPr>
        <p:txBody>
          <a:bodyPr vert="horz" lIns="93783" tIns="46892" rIns="93783" bIns="46892" rtlCol="0" anchor="b"/>
          <a:lstStyle>
            <a:lvl1pPr algn="r">
              <a:defRPr sz="1200"/>
            </a:lvl1pPr>
          </a:lstStyle>
          <a:p>
            <a:fld id="{A87110C3-2346-4EB1-A216-A82064598682}" type="slidenum">
              <a:rPr lang="en-US" smtClean="0"/>
              <a:t>‹#›</a:t>
            </a:fld>
            <a:endParaRPr lang="en-US"/>
          </a:p>
        </p:txBody>
      </p:sp>
    </p:spTree>
    <p:extLst>
      <p:ext uri="{BB962C8B-B14F-4D97-AF65-F5344CB8AC3E}">
        <p14:creationId xmlns:p14="http://schemas.microsoft.com/office/powerpoint/2010/main" val="39851651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D2202F-4437-465E-BE81-B6115FF6EF02}"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143198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2202F-4437-465E-BE81-B6115FF6EF02}"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2148295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2202F-4437-465E-BE81-B6115FF6EF02}"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3584573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2202F-4437-465E-BE81-B6115FF6EF02}"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63256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D2202F-4437-465E-BE81-B6115FF6EF02}"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2627616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D2202F-4437-465E-BE81-B6115FF6EF02}" type="datetimeFigureOut">
              <a:rPr lang="en-US" smtClean="0"/>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36053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D2202F-4437-465E-BE81-B6115FF6EF02}" type="datetimeFigureOut">
              <a:rPr lang="en-US" smtClean="0"/>
              <a:t>8/21/2017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478491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D2202F-4437-465E-BE81-B6115FF6EF02}" type="datetimeFigureOut">
              <a:rPr lang="en-US" smtClean="0"/>
              <a:t>8/21/2017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4292973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2202F-4437-465E-BE81-B6115FF6EF02}" type="datetimeFigureOut">
              <a:rPr lang="en-US" smtClean="0"/>
              <a:t>8/21/2017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6273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2202F-4437-465E-BE81-B6115FF6EF02}" type="datetimeFigureOut">
              <a:rPr lang="en-US" smtClean="0"/>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348859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2202F-4437-465E-BE81-B6115FF6EF02}" type="datetimeFigureOut">
              <a:rPr lang="en-US" smtClean="0"/>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B0EAE-121B-41A9-9186-8BE79ABA1294}" type="slidenum">
              <a:rPr lang="en-US" smtClean="0"/>
              <a:t>‹#›</a:t>
            </a:fld>
            <a:endParaRPr lang="en-US"/>
          </a:p>
        </p:txBody>
      </p:sp>
    </p:spTree>
    <p:extLst>
      <p:ext uri="{BB962C8B-B14F-4D97-AF65-F5344CB8AC3E}">
        <p14:creationId xmlns:p14="http://schemas.microsoft.com/office/powerpoint/2010/main" val="373911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2202F-4437-465E-BE81-B6115FF6EF02}" type="datetimeFigureOut">
              <a:rPr lang="en-US" smtClean="0"/>
              <a:t>8/21/2017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B0EAE-121B-41A9-9186-8BE79ABA1294}" type="slidenum">
              <a:rPr lang="en-US" smtClean="0"/>
              <a:t>‹#›</a:t>
            </a:fld>
            <a:endParaRPr lang="en-US"/>
          </a:p>
        </p:txBody>
      </p:sp>
    </p:spTree>
    <p:extLst>
      <p:ext uri="{BB962C8B-B14F-4D97-AF65-F5344CB8AC3E}">
        <p14:creationId xmlns:p14="http://schemas.microsoft.com/office/powerpoint/2010/main" val="172220784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8382000" cy="1470025"/>
          </a:xfrm>
        </p:spPr>
        <p:txBody>
          <a:bodyPr>
            <a:normAutofit/>
          </a:bodyPr>
          <a:lstStyle/>
          <a:p>
            <a:r>
              <a:rPr lang="en-US" dirty="0" smtClean="0"/>
              <a:t>Acute Management of Patients with a Prior History of Bariatric Surgery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73800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Abdominal Pain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Epigastric:  Gastritis/Ulcer disease is most likely—think food obstructing the gastric bypass pouch, </a:t>
            </a:r>
            <a:r>
              <a:rPr lang="en-US" dirty="0" err="1" smtClean="0"/>
              <a:t>lapband</a:t>
            </a:r>
            <a:r>
              <a:rPr lang="en-US" dirty="0" smtClean="0"/>
              <a:t>, or stomach sleeve when the pain is associated with vomiting</a:t>
            </a:r>
          </a:p>
          <a:p>
            <a:r>
              <a:rPr lang="en-US" dirty="0" smtClean="0"/>
              <a:t>Right Upper Quadrant:  Gallbladder disease occurs more often with rapid weight loss</a:t>
            </a:r>
          </a:p>
          <a:p>
            <a:r>
              <a:rPr lang="en-US" dirty="0" smtClean="0"/>
              <a:t>Generalized:  Internal intestinal hernias often present with vague pain only </a:t>
            </a:r>
          </a:p>
          <a:p>
            <a:r>
              <a:rPr lang="en-US" dirty="0" smtClean="0"/>
              <a:t>Lower Quadrants:  Constipation or conditions unrelated to bariatric changes, i.e. appendicitis</a:t>
            </a:r>
            <a:endParaRPr lang="en-US" dirty="0"/>
          </a:p>
        </p:txBody>
      </p:sp>
    </p:spTree>
    <p:extLst>
      <p:ext uri="{BB962C8B-B14F-4D97-AF65-F5344CB8AC3E}">
        <p14:creationId xmlns:p14="http://schemas.microsoft.com/office/powerpoint/2010/main" val="2553198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Abdominal Pain Considerations</a:t>
            </a:r>
            <a:endParaRPr lang="en-US" dirty="0"/>
          </a:p>
        </p:txBody>
      </p:sp>
      <p:sp>
        <p:nvSpPr>
          <p:cNvPr id="3" name="Content Placeholder 2"/>
          <p:cNvSpPr>
            <a:spLocks noGrp="1"/>
          </p:cNvSpPr>
          <p:nvPr>
            <p:ph idx="1"/>
          </p:nvPr>
        </p:nvSpPr>
        <p:spPr/>
        <p:txBody>
          <a:bodyPr/>
          <a:lstStyle/>
          <a:p>
            <a:r>
              <a:rPr lang="en-US" dirty="0" smtClean="0"/>
              <a:t>The type of bariatric surgery will often dictate the evaluation and treatment</a:t>
            </a:r>
          </a:p>
          <a:p>
            <a:r>
              <a:rPr lang="en-US" dirty="0" smtClean="0"/>
              <a:t>Gastric bypass patients with common bile duct stones cannot be treated with a traditional ERCP </a:t>
            </a:r>
          </a:p>
          <a:p>
            <a:r>
              <a:rPr lang="en-US" dirty="0" smtClean="0"/>
              <a:t>Bariatric patients with bowel obstructions may present with pain and bloating without vomiting </a:t>
            </a:r>
            <a:endParaRPr lang="en-US" dirty="0"/>
          </a:p>
        </p:txBody>
      </p:sp>
    </p:spTree>
    <p:extLst>
      <p:ext uri="{BB962C8B-B14F-4D97-AF65-F5344CB8AC3E}">
        <p14:creationId xmlns:p14="http://schemas.microsoft.com/office/powerpoint/2010/main" val="1258405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Chest Pain</a:t>
            </a:r>
            <a:endParaRPr lang="en-US" dirty="0"/>
          </a:p>
        </p:txBody>
      </p:sp>
      <p:sp>
        <p:nvSpPr>
          <p:cNvPr id="3" name="Content Placeholder 2"/>
          <p:cNvSpPr>
            <a:spLocks noGrp="1"/>
          </p:cNvSpPr>
          <p:nvPr>
            <p:ph idx="1"/>
          </p:nvPr>
        </p:nvSpPr>
        <p:spPr/>
        <p:txBody>
          <a:bodyPr>
            <a:normAutofit/>
          </a:bodyPr>
          <a:lstStyle/>
          <a:p>
            <a:r>
              <a:rPr lang="en-US" dirty="0" smtClean="0"/>
              <a:t>Bariatric patients with stomach ulcers often present with chest pain as the only symptom</a:t>
            </a:r>
          </a:p>
          <a:p>
            <a:r>
              <a:rPr lang="en-US" dirty="0" smtClean="0"/>
              <a:t>Food obstructions cause esophageal dilation and spasm, resulting in chest pain</a:t>
            </a:r>
          </a:p>
          <a:p>
            <a:r>
              <a:rPr lang="en-US" dirty="0" smtClean="0"/>
              <a:t>Must rule out cardiopulmonary etiologies</a:t>
            </a:r>
          </a:p>
        </p:txBody>
      </p:sp>
    </p:spTree>
    <p:extLst>
      <p:ext uri="{BB962C8B-B14F-4D97-AF65-F5344CB8AC3E}">
        <p14:creationId xmlns:p14="http://schemas.microsoft.com/office/powerpoint/2010/main" val="3472162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Nausea/Vomiting</a:t>
            </a:r>
            <a:endParaRPr lang="en-US" dirty="0"/>
          </a:p>
        </p:txBody>
      </p:sp>
      <p:sp>
        <p:nvSpPr>
          <p:cNvPr id="3" name="Content Placeholder 2"/>
          <p:cNvSpPr>
            <a:spLocks noGrp="1"/>
          </p:cNvSpPr>
          <p:nvPr>
            <p:ph idx="1"/>
          </p:nvPr>
        </p:nvSpPr>
        <p:spPr/>
        <p:txBody>
          <a:bodyPr>
            <a:normAutofit/>
          </a:bodyPr>
          <a:lstStyle/>
          <a:p>
            <a:r>
              <a:rPr lang="en-US" dirty="0" smtClean="0"/>
              <a:t>Common symptom in bariatric patients &lt;30 days post-op</a:t>
            </a:r>
          </a:p>
          <a:p>
            <a:r>
              <a:rPr lang="en-US" dirty="0" smtClean="0"/>
              <a:t>The most common symptom in </a:t>
            </a:r>
            <a:r>
              <a:rPr lang="en-US" dirty="0" err="1" smtClean="0"/>
              <a:t>Lapband</a:t>
            </a:r>
            <a:r>
              <a:rPr lang="en-US" dirty="0" smtClean="0"/>
              <a:t> patients</a:t>
            </a:r>
          </a:p>
          <a:p>
            <a:r>
              <a:rPr lang="en-US" dirty="0" smtClean="0"/>
              <a:t>Most often originates from a problem in the stomach</a:t>
            </a:r>
          </a:p>
        </p:txBody>
      </p:sp>
    </p:spTree>
    <p:extLst>
      <p:ext uri="{BB962C8B-B14F-4D97-AF65-F5344CB8AC3E}">
        <p14:creationId xmlns:p14="http://schemas.microsoft.com/office/powerpoint/2010/main" val="3907794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 Bleeding</a:t>
            </a:r>
            <a:endParaRPr lang="en-US" dirty="0"/>
          </a:p>
        </p:txBody>
      </p:sp>
      <p:sp>
        <p:nvSpPr>
          <p:cNvPr id="3" name="Content Placeholder 2"/>
          <p:cNvSpPr>
            <a:spLocks noGrp="1"/>
          </p:cNvSpPr>
          <p:nvPr>
            <p:ph idx="1"/>
          </p:nvPr>
        </p:nvSpPr>
        <p:spPr/>
        <p:txBody>
          <a:bodyPr>
            <a:normAutofit/>
          </a:bodyPr>
          <a:lstStyle/>
          <a:p>
            <a:r>
              <a:rPr lang="en-US" dirty="0" smtClean="0"/>
              <a:t>Upper and lower GI bleeding can occur in bariatric patients</a:t>
            </a:r>
          </a:p>
          <a:p>
            <a:r>
              <a:rPr lang="en-US" dirty="0" smtClean="0"/>
              <a:t>Gastric bypass patients with bleeding ulcers often pass bright red blood due to the rapid transit time</a:t>
            </a:r>
          </a:p>
        </p:txBody>
      </p:sp>
    </p:spTree>
    <p:extLst>
      <p:ext uri="{BB962C8B-B14F-4D97-AF65-F5344CB8AC3E}">
        <p14:creationId xmlns:p14="http://schemas.microsoft.com/office/powerpoint/2010/main" val="946938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a:t>
            </a:r>
            <a:endParaRPr lang="en-US" dirty="0"/>
          </a:p>
        </p:txBody>
      </p:sp>
      <p:sp>
        <p:nvSpPr>
          <p:cNvPr id="3" name="Content Placeholder 2"/>
          <p:cNvSpPr>
            <a:spLocks noGrp="1"/>
          </p:cNvSpPr>
          <p:nvPr>
            <p:ph idx="1"/>
          </p:nvPr>
        </p:nvSpPr>
        <p:spPr/>
        <p:txBody>
          <a:bodyPr>
            <a:normAutofit lnSpcReduction="10000"/>
          </a:bodyPr>
          <a:lstStyle/>
          <a:p>
            <a:r>
              <a:rPr lang="en-US" dirty="0" smtClean="0"/>
              <a:t>Often a symptom of dehydration </a:t>
            </a:r>
          </a:p>
          <a:p>
            <a:r>
              <a:rPr lang="en-US" dirty="0" smtClean="0"/>
              <a:t>May be the presenting symptom in gastric bypass patients with a thiamine deficiency associated with vomiting or alcohol use </a:t>
            </a:r>
          </a:p>
          <a:p>
            <a:r>
              <a:rPr lang="en-US" dirty="0" smtClean="0"/>
              <a:t>Consider malnourishment in bariatric patients</a:t>
            </a:r>
          </a:p>
          <a:p>
            <a:r>
              <a:rPr lang="en-US" dirty="0" smtClean="0"/>
              <a:t>B-12 deficiency can cause weakness when prolonged—B-12 replacement is needed in all gastric restrictive patients due to the loss of intrinsic factor</a:t>
            </a:r>
          </a:p>
        </p:txBody>
      </p:sp>
    </p:spTree>
    <p:extLst>
      <p:ext uri="{BB962C8B-B14F-4D97-AF65-F5344CB8AC3E}">
        <p14:creationId xmlns:p14="http://schemas.microsoft.com/office/powerpoint/2010/main" val="844561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Shortness of Breath</a:t>
            </a:r>
            <a:endParaRPr lang="en-US" dirty="0"/>
          </a:p>
        </p:txBody>
      </p:sp>
      <p:sp>
        <p:nvSpPr>
          <p:cNvPr id="3" name="Content Placeholder 2"/>
          <p:cNvSpPr>
            <a:spLocks noGrp="1"/>
          </p:cNvSpPr>
          <p:nvPr>
            <p:ph idx="1"/>
          </p:nvPr>
        </p:nvSpPr>
        <p:spPr/>
        <p:txBody>
          <a:bodyPr>
            <a:normAutofit/>
          </a:bodyPr>
          <a:lstStyle/>
          <a:p>
            <a:r>
              <a:rPr lang="en-US" dirty="0" smtClean="0"/>
              <a:t>Post-surgical gastric leaks will present with symptoms very similar to pulmonary embolus or congestive heart failure</a:t>
            </a:r>
          </a:p>
          <a:p>
            <a:r>
              <a:rPr lang="en-US" dirty="0" smtClean="0"/>
              <a:t>A leak should be considered in any bariatric patient with shortness of breath &lt; 30 days post-op</a:t>
            </a:r>
          </a:p>
          <a:p>
            <a:pPr marL="0" indent="0">
              <a:buNone/>
            </a:pPr>
            <a:endParaRPr lang="en-US" dirty="0" smtClean="0"/>
          </a:p>
        </p:txBody>
      </p:sp>
    </p:spTree>
    <p:extLst>
      <p:ext uri="{BB962C8B-B14F-4D97-AF65-F5344CB8AC3E}">
        <p14:creationId xmlns:p14="http://schemas.microsoft.com/office/powerpoint/2010/main" val="304890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Bloating</a:t>
            </a:r>
            <a:endParaRPr lang="en-US" dirty="0"/>
          </a:p>
        </p:txBody>
      </p:sp>
      <p:sp>
        <p:nvSpPr>
          <p:cNvPr id="3" name="Content Placeholder 2"/>
          <p:cNvSpPr>
            <a:spLocks noGrp="1"/>
          </p:cNvSpPr>
          <p:nvPr>
            <p:ph idx="1"/>
          </p:nvPr>
        </p:nvSpPr>
        <p:spPr/>
        <p:txBody>
          <a:bodyPr>
            <a:normAutofit/>
          </a:bodyPr>
          <a:lstStyle/>
          <a:p>
            <a:r>
              <a:rPr lang="en-US" dirty="0" smtClean="0"/>
              <a:t>Bariatric surgery can change the GI tract anatomy, which prevents vomiting with bowel obstructions</a:t>
            </a:r>
          </a:p>
          <a:p>
            <a:r>
              <a:rPr lang="en-US" dirty="0" smtClean="0"/>
              <a:t>Bloating and abdominal pain may be the only symptoms with intestinal twisting (volvulus) or blockage  </a:t>
            </a:r>
          </a:p>
          <a:p>
            <a:pPr marL="0" indent="0">
              <a:buNone/>
            </a:pPr>
            <a:endParaRPr lang="en-US" dirty="0" smtClean="0"/>
          </a:p>
        </p:txBody>
      </p:sp>
    </p:spTree>
    <p:extLst>
      <p:ext uri="{BB962C8B-B14F-4D97-AF65-F5344CB8AC3E}">
        <p14:creationId xmlns:p14="http://schemas.microsoft.com/office/powerpoint/2010/main" val="3379178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Unrelated Illness/Injury</a:t>
            </a:r>
            <a:endParaRPr lang="en-US" dirty="0"/>
          </a:p>
        </p:txBody>
      </p:sp>
      <p:sp>
        <p:nvSpPr>
          <p:cNvPr id="3" name="Content Placeholder 2"/>
          <p:cNvSpPr>
            <a:spLocks noGrp="1"/>
          </p:cNvSpPr>
          <p:nvPr>
            <p:ph idx="1"/>
          </p:nvPr>
        </p:nvSpPr>
        <p:spPr/>
        <p:txBody>
          <a:bodyPr>
            <a:normAutofit/>
          </a:bodyPr>
          <a:lstStyle/>
          <a:p>
            <a:r>
              <a:rPr lang="en-US" dirty="0" smtClean="0"/>
              <a:t>Many ER/Hospital admissions are not related to the prior bariatric surgery</a:t>
            </a:r>
          </a:p>
          <a:p>
            <a:r>
              <a:rPr lang="en-US" dirty="0" smtClean="0"/>
              <a:t>An accurate history of any bariatric procedure is needed to avoid potential injury to the stomach with procedures or medications</a:t>
            </a:r>
          </a:p>
          <a:p>
            <a:r>
              <a:rPr lang="en-US" dirty="0" smtClean="0"/>
              <a:t>The bariatric history will be needed to order an appropriate diet</a:t>
            </a:r>
          </a:p>
          <a:p>
            <a:pPr marL="0" indent="0">
              <a:buNone/>
            </a:pPr>
            <a:endParaRPr lang="en-US" dirty="0" smtClean="0"/>
          </a:p>
        </p:txBody>
      </p:sp>
    </p:spTree>
    <p:extLst>
      <p:ext uri="{BB962C8B-B14F-4D97-AF65-F5344CB8AC3E}">
        <p14:creationId xmlns:p14="http://schemas.microsoft.com/office/powerpoint/2010/main" val="3140870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Concerns</a:t>
            </a:r>
            <a:endParaRPr lang="en-US" dirty="0"/>
          </a:p>
        </p:txBody>
      </p:sp>
      <p:sp>
        <p:nvSpPr>
          <p:cNvPr id="3" name="Content Placeholder 2"/>
          <p:cNvSpPr>
            <a:spLocks noGrp="1"/>
          </p:cNvSpPr>
          <p:nvPr>
            <p:ph idx="1"/>
          </p:nvPr>
        </p:nvSpPr>
        <p:spPr/>
        <p:txBody>
          <a:bodyPr>
            <a:normAutofit lnSpcReduction="10000"/>
          </a:bodyPr>
          <a:lstStyle/>
          <a:p>
            <a:r>
              <a:rPr lang="en-US" dirty="0" smtClean="0"/>
              <a:t>All bariatric procedures either create a narrow opening into the stomach or restrict the total size of the stomach </a:t>
            </a:r>
          </a:p>
          <a:p>
            <a:r>
              <a:rPr lang="en-US" dirty="0"/>
              <a:t>Misplacement and injury to the GI tract are the two most common problems with blind advancement of tubes</a:t>
            </a:r>
          </a:p>
          <a:p>
            <a:r>
              <a:rPr lang="en-US" dirty="0" smtClean="0"/>
              <a:t>Gastric </a:t>
            </a:r>
            <a:r>
              <a:rPr lang="en-US" dirty="0"/>
              <a:t>tubes will rarely pass blindly through an inflated </a:t>
            </a:r>
            <a:r>
              <a:rPr lang="en-US" dirty="0" err="1"/>
              <a:t>Lapband</a:t>
            </a:r>
            <a:r>
              <a:rPr lang="en-US" dirty="0"/>
              <a:t>, resulting in the tube curling in the </a:t>
            </a:r>
            <a:r>
              <a:rPr lang="en-US" dirty="0" smtClean="0"/>
              <a:t>esophagus</a:t>
            </a:r>
          </a:p>
          <a:p>
            <a:pPr marL="0" indent="0">
              <a:buNone/>
            </a:pPr>
            <a:endParaRPr lang="en-US" dirty="0" smtClean="0"/>
          </a:p>
        </p:txBody>
      </p:sp>
    </p:spTree>
    <p:extLst>
      <p:ext uri="{BB962C8B-B14F-4D97-AF65-F5344CB8AC3E}">
        <p14:creationId xmlns:p14="http://schemas.microsoft.com/office/powerpoint/2010/main" val="1777287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34 year old female found unresponsive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9212" y="1632045"/>
            <a:ext cx="6135588" cy="4082955"/>
          </a:xfrm>
        </p:spPr>
      </p:pic>
    </p:spTree>
    <p:extLst>
      <p:ext uri="{BB962C8B-B14F-4D97-AF65-F5344CB8AC3E}">
        <p14:creationId xmlns:p14="http://schemas.microsoft.com/office/powerpoint/2010/main" val="1865627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Concerns</a:t>
            </a:r>
            <a:endParaRPr lang="en-US" dirty="0"/>
          </a:p>
        </p:txBody>
      </p:sp>
      <p:sp>
        <p:nvSpPr>
          <p:cNvPr id="3" name="Content Placeholder 2"/>
          <p:cNvSpPr>
            <a:spLocks noGrp="1"/>
          </p:cNvSpPr>
          <p:nvPr>
            <p:ph idx="1"/>
          </p:nvPr>
        </p:nvSpPr>
        <p:spPr/>
        <p:txBody>
          <a:bodyPr>
            <a:normAutofit/>
          </a:bodyPr>
          <a:lstStyle/>
          <a:p>
            <a:r>
              <a:rPr lang="en-US" dirty="0" smtClean="0"/>
              <a:t>Blind placement of tubes in gastric bypass patients will usually result in the tube abruptly stopping at the wall of the small intestine adjacent to the stomach pouch increasing the possibility of intestinal perforation</a:t>
            </a:r>
          </a:p>
          <a:p>
            <a:r>
              <a:rPr lang="en-US" dirty="0" smtClean="0"/>
              <a:t>Drug overdose--blind gastric lavage of bariatric patients is contraindicated</a:t>
            </a:r>
          </a:p>
          <a:p>
            <a:pPr marL="0" indent="0">
              <a:buNone/>
            </a:pPr>
            <a:endParaRPr lang="en-US" dirty="0" smtClean="0"/>
          </a:p>
        </p:txBody>
      </p:sp>
    </p:spTree>
    <p:extLst>
      <p:ext uri="{BB962C8B-B14F-4D97-AF65-F5344CB8AC3E}">
        <p14:creationId xmlns:p14="http://schemas.microsoft.com/office/powerpoint/2010/main" val="1382022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Concerns</a:t>
            </a:r>
            <a:endParaRPr lang="en-US" dirty="0"/>
          </a:p>
        </p:txBody>
      </p:sp>
      <p:sp>
        <p:nvSpPr>
          <p:cNvPr id="3" name="Content Placeholder 2"/>
          <p:cNvSpPr>
            <a:spLocks noGrp="1"/>
          </p:cNvSpPr>
          <p:nvPr>
            <p:ph idx="1"/>
          </p:nvPr>
        </p:nvSpPr>
        <p:spPr/>
        <p:txBody>
          <a:bodyPr>
            <a:normAutofit/>
          </a:bodyPr>
          <a:lstStyle/>
          <a:p>
            <a:r>
              <a:rPr lang="en-US" dirty="0" smtClean="0"/>
              <a:t>Gastric bypass patients with biliary common duct stones cannot be treated with a traditional ERCP</a:t>
            </a:r>
          </a:p>
          <a:p>
            <a:r>
              <a:rPr lang="en-US" dirty="0" smtClean="0"/>
              <a:t>Oral contrasted studies of the stomach need to be modified to account for the small gastric size</a:t>
            </a:r>
          </a:p>
          <a:p>
            <a:pPr marL="0" indent="0">
              <a:buNone/>
            </a:pPr>
            <a:endParaRPr lang="en-US" dirty="0" smtClean="0"/>
          </a:p>
        </p:txBody>
      </p:sp>
    </p:spTree>
    <p:extLst>
      <p:ext uri="{BB962C8B-B14F-4D97-AF65-F5344CB8AC3E}">
        <p14:creationId xmlns:p14="http://schemas.microsoft.com/office/powerpoint/2010/main" val="3924304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Contraindications</a:t>
            </a:r>
            <a:endParaRPr lang="en-US" dirty="0"/>
          </a:p>
        </p:txBody>
      </p:sp>
      <p:sp>
        <p:nvSpPr>
          <p:cNvPr id="3" name="Content Placeholder 2"/>
          <p:cNvSpPr>
            <a:spLocks noGrp="1"/>
          </p:cNvSpPr>
          <p:nvPr>
            <p:ph idx="1"/>
          </p:nvPr>
        </p:nvSpPr>
        <p:spPr/>
        <p:txBody>
          <a:bodyPr>
            <a:normAutofit/>
          </a:bodyPr>
          <a:lstStyle/>
          <a:p>
            <a:r>
              <a:rPr lang="en-US" dirty="0" smtClean="0"/>
              <a:t>All Cox-1 NSAIDS, both Rx and OTC, including </a:t>
            </a:r>
            <a:r>
              <a:rPr lang="en-US" dirty="0" err="1" smtClean="0"/>
              <a:t>injectables</a:t>
            </a:r>
            <a:r>
              <a:rPr lang="en-US" dirty="0" smtClean="0"/>
              <a:t> are an absolute contraindication in gastric bypass patients due to the high incidence of marginal ulceration</a:t>
            </a:r>
          </a:p>
          <a:p>
            <a:r>
              <a:rPr lang="en-US" dirty="0" smtClean="0"/>
              <a:t>Full strength aspirin medications and oral corticosteroids should be used with caution due to the potential erosive properties</a:t>
            </a:r>
          </a:p>
          <a:p>
            <a:pPr marL="0" indent="0">
              <a:buNone/>
            </a:pPr>
            <a:endParaRPr lang="en-US" dirty="0" smtClean="0"/>
          </a:p>
        </p:txBody>
      </p:sp>
    </p:spTree>
    <p:extLst>
      <p:ext uri="{BB962C8B-B14F-4D97-AF65-F5344CB8AC3E}">
        <p14:creationId xmlns:p14="http://schemas.microsoft.com/office/powerpoint/2010/main" val="2100319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Tobacco/Alcohol Use</a:t>
            </a:r>
            <a:endParaRPr lang="en-US" dirty="0"/>
          </a:p>
        </p:txBody>
      </p:sp>
      <p:sp>
        <p:nvSpPr>
          <p:cNvPr id="3" name="Content Placeholder 2"/>
          <p:cNvSpPr>
            <a:spLocks noGrp="1"/>
          </p:cNvSpPr>
          <p:nvPr>
            <p:ph idx="1"/>
          </p:nvPr>
        </p:nvSpPr>
        <p:spPr/>
        <p:txBody>
          <a:bodyPr>
            <a:normAutofit/>
          </a:bodyPr>
          <a:lstStyle/>
          <a:p>
            <a:r>
              <a:rPr lang="en-US" dirty="0" smtClean="0"/>
              <a:t>Smoking tobacco causes ischemic erosions in gastric bypass patients.</a:t>
            </a:r>
          </a:p>
          <a:p>
            <a:r>
              <a:rPr lang="en-US" dirty="0" smtClean="0"/>
              <a:t>Alcohol use/abuse on a routine basis increases the likelihood of gastritis and ulcers in patients with restricted stomach volume</a:t>
            </a:r>
          </a:p>
          <a:p>
            <a:pPr marL="0" indent="0">
              <a:buNone/>
            </a:pPr>
            <a:endParaRPr lang="en-US" dirty="0" smtClean="0"/>
          </a:p>
        </p:txBody>
      </p:sp>
    </p:spTree>
    <p:extLst>
      <p:ext uri="{BB962C8B-B14F-4D97-AF65-F5344CB8AC3E}">
        <p14:creationId xmlns:p14="http://schemas.microsoft.com/office/powerpoint/2010/main" val="3150640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1421176"/>
            <a:ext cx="8229600" cy="2693624"/>
          </a:xfrm>
        </p:spPr>
        <p:txBody>
          <a:bodyPr>
            <a:normAutofit fontScale="90000"/>
          </a:bodyPr>
          <a:lstStyle/>
          <a:p>
            <a:r>
              <a:rPr lang="en-US" dirty="0" smtClean="0"/>
              <a:t>*****Bleeding/Perforated Ulcers in Gastric Bypass Patients are most often related to smoking tobacco or NSAID use*****</a:t>
            </a:r>
            <a:endParaRPr lang="en-US" dirty="0"/>
          </a:p>
        </p:txBody>
      </p:sp>
      <p:sp>
        <p:nvSpPr>
          <p:cNvPr id="3" name="Content Placeholder 2"/>
          <p:cNvSpPr>
            <a:spLocks noGrp="1"/>
          </p:cNvSpPr>
          <p:nvPr>
            <p:ph idx="1"/>
          </p:nvPr>
        </p:nvSpPr>
        <p:spPr>
          <a:xfrm flipV="1">
            <a:off x="890530" y="6172200"/>
            <a:ext cx="8229600" cy="76200"/>
          </a:xfrm>
        </p:spPr>
        <p:txBody>
          <a:bodyPr>
            <a:normAutofit fontScale="25000" lnSpcReduction="20000"/>
          </a:bodyPr>
          <a:lstStyle/>
          <a:p>
            <a:pPr marL="0" indent="0">
              <a:buNone/>
            </a:pPr>
            <a:endParaRPr lang="en-US" dirty="0" smtClean="0"/>
          </a:p>
        </p:txBody>
      </p:sp>
    </p:spTree>
    <p:extLst>
      <p:ext uri="{BB962C8B-B14F-4D97-AF65-F5344CB8AC3E}">
        <p14:creationId xmlns:p14="http://schemas.microsoft.com/office/powerpoint/2010/main" val="3383090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to notify the bariatric surgeon</a:t>
            </a:r>
            <a:endParaRPr lang="en-US" dirty="0"/>
          </a:p>
        </p:txBody>
      </p:sp>
      <p:sp>
        <p:nvSpPr>
          <p:cNvPr id="3" name="Content Placeholder 2"/>
          <p:cNvSpPr>
            <a:spLocks noGrp="1"/>
          </p:cNvSpPr>
          <p:nvPr>
            <p:ph idx="1"/>
          </p:nvPr>
        </p:nvSpPr>
        <p:spPr/>
        <p:txBody>
          <a:bodyPr>
            <a:normAutofit lnSpcReduction="10000"/>
          </a:bodyPr>
          <a:lstStyle/>
          <a:p>
            <a:r>
              <a:rPr lang="en-US" dirty="0" smtClean="0"/>
              <a:t>All bariatric patients presenting to the ER less than 30 days after bariatric surgery</a:t>
            </a:r>
          </a:p>
          <a:p>
            <a:r>
              <a:rPr lang="en-US" dirty="0" smtClean="0"/>
              <a:t>Any bariatric patient greater than 30 days post-operative presented with a bariatric-related complaint, including chest pain, abdominal pain and weakness</a:t>
            </a:r>
          </a:p>
          <a:p>
            <a:r>
              <a:rPr lang="en-US" dirty="0" smtClean="0"/>
              <a:t>Any </a:t>
            </a:r>
            <a:r>
              <a:rPr lang="en-US" dirty="0" err="1" smtClean="0"/>
              <a:t>Lapband</a:t>
            </a:r>
            <a:r>
              <a:rPr lang="en-US" dirty="0" smtClean="0"/>
              <a:t> patient with vomiting</a:t>
            </a:r>
          </a:p>
          <a:p>
            <a:r>
              <a:rPr lang="en-US" dirty="0" smtClean="0"/>
              <a:t>Any time there are concerns or questions involving the bariatric anatomy</a:t>
            </a:r>
          </a:p>
          <a:p>
            <a:pPr marL="0" indent="0">
              <a:buNone/>
            </a:pPr>
            <a:endParaRPr lang="en-US" dirty="0" smtClean="0"/>
          </a:p>
        </p:txBody>
      </p:sp>
    </p:spTree>
    <p:extLst>
      <p:ext uri="{BB962C8B-B14F-4D97-AF65-F5344CB8AC3E}">
        <p14:creationId xmlns:p14="http://schemas.microsoft.com/office/powerpoint/2010/main" val="3080912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Discharge Recommendations</a:t>
            </a:r>
            <a:endParaRPr lang="en-US" dirty="0"/>
          </a:p>
        </p:txBody>
      </p:sp>
      <p:sp>
        <p:nvSpPr>
          <p:cNvPr id="3" name="Content Placeholder 2"/>
          <p:cNvSpPr>
            <a:spLocks noGrp="1"/>
          </p:cNvSpPr>
          <p:nvPr>
            <p:ph idx="1"/>
          </p:nvPr>
        </p:nvSpPr>
        <p:spPr/>
        <p:txBody>
          <a:bodyPr>
            <a:normAutofit/>
          </a:bodyPr>
          <a:lstStyle/>
          <a:p>
            <a:r>
              <a:rPr lang="en-US" dirty="0" smtClean="0"/>
              <a:t>Follow </a:t>
            </a:r>
            <a:r>
              <a:rPr lang="en-US" dirty="0"/>
              <a:t>up suggested for all bariatric patients seen in the ER less than 30 days post-operative</a:t>
            </a:r>
          </a:p>
          <a:p>
            <a:r>
              <a:rPr lang="en-US" dirty="0" smtClean="0"/>
              <a:t>Follow up with the bariatric clinic if the patient has not been compliant with visits</a:t>
            </a:r>
          </a:p>
          <a:p>
            <a:r>
              <a:rPr lang="en-US" dirty="0" smtClean="0"/>
              <a:t>Urge the patient to stop NSAIDS and tobacco when use is detected in bariatric patients</a:t>
            </a:r>
          </a:p>
          <a:p>
            <a:pPr marL="0" indent="0">
              <a:buNone/>
            </a:pPr>
            <a:endParaRPr lang="en-US" dirty="0" smtClean="0"/>
          </a:p>
        </p:txBody>
      </p:sp>
    </p:spTree>
    <p:extLst>
      <p:ext uri="{BB962C8B-B14F-4D97-AF65-F5344CB8AC3E}">
        <p14:creationId xmlns:p14="http://schemas.microsoft.com/office/powerpoint/2010/main" val="41247509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Question</a:t>
            </a:r>
            <a:endParaRPr lang="en-US" dirty="0"/>
          </a:p>
        </p:txBody>
      </p:sp>
      <p:sp>
        <p:nvSpPr>
          <p:cNvPr id="3" name="Content Placeholder 2"/>
          <p:cNvSpPr>
            <a:spLocks noGrp="1"/>
          </p:cNvSpPr>
          <p:nvPr>
            <p:ph idx="1"/>
          </p:nvPr>
        </p:nvSpPr>
        <p:spPr/>
        <p:txBody>
          <a:bodyPr>
            <a:normAutofit/>
          </a:bodyPr>
          <a:lstStyle/>
          <a:p>
            <a:r>
              <a:rPr lang="en-US" dirty="0" smtClean="0"/>
              <a:t>NSAIDS (Cox-1) are contraindicated in gastric bypass patients, regardless of an oral or intra-venous route</a:t>
            </a:r>
          </a:p>
          <a:p>
            <a:pPr marL="0" indent="0">
              <a:buNone/>
            </a:pPr>
            <a:r>
              <a:rPr lang="en-US" dirty="0"/>
              <a:t> </a:t>
            </a:r>
            <a:r>
              <a:rPr lang="en-US" dirty="0" smtClean="0"/>
              <a:t>    a.  True</a:t>
            </a:r>
          </a:p>
          <a:p>
            <a:pPr marL="0" indent="0">
              <a:buNone/>
            </a:pPr>
            <a:r>
              <a:rPr lang="en-US" dirty="0"/>
              <a:t> </a:t>
            </a:r>
            <a:r>
              <a:rPr lang="en-US" dirty="0" smtClean="0"/>
              <a:t>    b.  False</a:t>
            </a:r>
          </a:p>
        </p:txBody>
      </p:sp>
    </p:spTree>
    <p:extLst>
      <p:ext uri="{BB962C8B-B14F-4D97-AF65-F5344CB8AC3E}">
        <p14:creationId xmlns:p14="http://schemas.microsoft.com/office/powerpoint/2010/main" val="33433202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Question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Bariatric patients often do not reveal a history of weight loss surgery because: </a:t>
            </a:r>
          </a:p>
          <a:p>
            <a:pPr marL="0" indent="0">
              <a:buNone/>
            </a:pPr>
            <a:r>
              <a:rPr lang="en-US" dirty="0"/>
              <a:t> </a:t>
            </a:r>
            <a:r>
              <a:rPr lang="en-US" dirty="0" smtClean="0"/>
              <a:t>    a.  They never told family and/or friends</a:t>
            </a:r>
          </a:p>
          <a:p>
            <a:pPr marL="0" indent="0">
              <a:buNone/>
            </a:pPr>
            <a:r>
              <a:rPr lang="en-US" dirty="0"/>
              <a:t> </a:t>
            </a:r>
            <a:r>
              <a:rPr lang="en-US" dirty="0" smtClean="0"/>
              <a:t>         about the bariatric surgery</a:t>
            </a:r>
          </a:p>
          <a:p>
            <a:pPr marL="0" indent="0">
              <a:buNone/>
            </a:pPr>
            <a:r>
              <a:rPr lang="en-US" dirty="0"/>
              <a:t> </a:t>
            </a:r>
            <a:r>
              <a:rPr lang="en-US" dirty="0" smtClean="0"/>
              <a:t>    b.  They are ashamed about inadequate</a:t>
            </a:r>
          </a:p>
          <a:p>
            <a:pPr marL="0" indent="0">
              <a:buNone/>
            </a:pPr>
            <a:r>
              <a:rPr lang="en-US" dirty="0"/>
              <a:t> </a:t>
            </a:r>
            <a:r>
              <a:rPr lang="en-US" dirty="0" smtClean="0"/>
              <a:t>         weight loss</a:t>
            </a:r>
          </a:p>
          <a:p>
            <a:pPr marL="0" indent="0">
              <a:buNone/>
            </a:pPr>
            <a:r>
              <a:rPr lang="en-US" dirty="0"/>
              <a:t> </a:t>
            </a:r>
            <a:r>
              <a:rPr lang="en-US" dirty="0" smtClean="0"/>
              <a:t>    c.  They believe it is not necessary to reveal </a:t>
            </a:r>
          </a:p>
          <a:p>
            <a:pPr marL="0" indent="0">
              <a:buNone/>
            </a:pPr>
            <a:r>
              <a:rPr lang="en-US" dirty="0"/>
              <a:t> </a:t>
            </a:r>
            <a:r>
              <a:rPr lang="en-US" dirty="0" smtClean="0"/>
              <a:t>         when presenting with an unrelated problem</a:t>
            </a:r>
          </a:p>
          <a:p>
            <a:pPr marL="0" indent="0">
              <a:buNone/>
            </a:pPr>
            <a:r>
              <a:rPr lang="en-US" dirty="0"/>
              <a:t> </a:t>
            </a:r>
            <a:r>
              <a:rPr lang="en-US" dirty="0" smtClean="0"/>
              <a:t>    d.  All of the above</a:t>
            </a:r>
            <a:endParaRPr lang="en-US" dirty="0"/>
          </a:p>
        </p:txBody>
      </p:sp>
    </p:spTree>
    <p:extLst>
      <p:ext uri="{BB962C8B-B14F-4D97-AF65-F5344CB8AC3E}">
        <p14:creationId xmlns:p14="http://schemas.microsoft.com/office/powerpoint/2010/main" val="3342458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Question</a:t>
            </a:r>
            <a:endParaRPr lang="en-US" dirty="0"/>
          </a:p>
        </p:txBody>
      </p:sp>
      <p:sp>
        <p:nvSpPr>
          <p:cNvPr id="3" name="Content Placeholder 2"/>
          <p:cNvSpPr>
            <a:spLocks noGrp="1"/>
          </p:cNvSpPr>
          <p:nvPr>
            <p:ph idx="1"/>
          </p:nvPr>
        </p:nvSpPr>
        <p:spPr/>
        <p:txBody>
          <a:bodyPr>
            <a:normAutofit/>
          </a:bodyPr>
          <a:lstStyle/>
          <a:p>
            <a:r>
              <a:rPr lang="en-US" dirty="0" smtClean="0"/>
              <a:t>The bariatric surgeon should be notified if a </a:t>
            </a:r>
            <a:r>
              <a:rPr lang="en-US" dirty="0" err="1" smtClean="0"/>
              <a:t>Lapband</a:t>
            </a:r>
            <a:r>
              <a:rPr lang="en-US" dirty="0" smtClean="0"/>
              <a:t> patient presents with persistent vomiting</a:t>
            </a:r>
          </a:p>
          <a:p>
            <a:pPr marL="0" indent="0">
              <a:buNone/>
            </a:pPr>
            <a:r>
              <a:rPr lang="en-US" dirty="0"/>
              <a:t> </a:t>
            </a:r>
            <a:r>
              <a:rPr lang="en-US" dirty="0" smtClean="0"/>
              <a:t>    a.  True</a:t>
            </a:r>
          </a:p>
          <a:p>
            <a:pPr marL="0" indent="0">
              <a:buNone/>
            </a:pPr>
            <a:r>
              <a:rPr lang="en-US" dirty="0"/>
              <a:t> </a:t>
            </a:r>
            <a:r>
              <a:rPr lang="en-US" dirty="0" smtClean="0"/>
              <a:t>    b.  False</a:t>
            </a:r>
          </a:p>
        </p:txBody>
      </p:sp>
    </p:spTree>
    <p:extLst>
      <p:ext uri="{BB962C8B-B14F-4D97-AF65-F5344CB8AC3E}">
        <p14:creationId xmlns:p14="http://schemas.microsoft.com/office/powerpoint/2010/main" val="3796770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Bariatric Surgery Types</a:t>
            </a:r>
            <a:endParaRPr lang="en-US" dirty="0"/>
          </a:p>
        </p:txBody>
      </p:sp>
      <p:sp>
        <p:nvSpPr>
          <p:cNvPr id="3" name="Content Placeholder 2"/>
          <p:cNvSpPr>
            <a:spLocks noGrp="1"/>
          </p:cNvSpPr>
          <p:nvPr>
            <p:ph idx="1"/>
          </p:nvPr>
        </p:nvSpPr>
        <p:spPr/>
        <p:txBody>
          <a:bodyPr/>
          <a:lstStyle/>
          <a:p>
            <a:r>
              <a:rPr lang="en-US" dirty="0" smtClean="0"/>
              <a:t>Gastric Bypass</a:t>
            </a:r>
          </a:p>
          <a:p>
            <a:r>
              <a:rPr lang="en-US" dirty="0" smtClean="0"/>
              <a:t>Sleeve Gastrectomy</a:t>
            </a:r>
          </a:p>
          <a:p>
            <a:r>
              <a:rPr lang="en-US" dirty="0" smtClean="0"/>
              <a:t>Lap-Band—rarely performed now</a:t>
            </a:r>
          </a:p>
          <a:p>
            <a:r>
              <a:rPr lang="en-US" dirty="0" smtClean="0"/>
              <a:t>VBG (Gastric Stapling)—obsolete </a:t>
            </a:r>
          </a:p>
          <a:p>
            <a:r>
              <a:rPr lang="en-US" dirty="0" smtClean="0"/>
              <a:t>Molina Band—obsolete</a:t>
            </a:r>
          </a:p>
          <a:p>
            <a:r>
              <a:rPr lang="en-US" dirty="0" smtClean="0"/>
              <a:t>Other:  (Duodenal Switch, BPD)</a:t>
            </a:r>
            <a:r>
              <a:rPr lang="en-US" dirty="0"/>
              <a:t> </a:t>
            </a:r>
            <a:r>
              <a:rPr lang="en-US" dirty="0" smtClean="0"/>
              <a:t>—rare</a:t>
            </a:r>
            <a:endParaRPr lang="en-US" dirty="0"/>
          </a:p>
        </p:txBody>
      </p:sp>
    </p:spTree>
    <p:extLst>
      <p:ext uri="{BB962C8B-B14F-4D97-AF65-F5344CB8AC3E}">
        <p14:creationId xmlns:p14="http://schemas.microsoft.com/office/powerpoint/2010/main" val="2438995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Obtaining patient history</a:t>
            </a:r>
          </a:p>
          <a:p>
            <a:r>
              <a:rPr lang="en-US" dirty="0" smtClean="0"/>
              <a:t>Symptoms related to the bariatric surgery</a:t>
            </a:r>
          </a:p>
          <a:p>
            <a:r>
              <a:rPr lang="en-US" dirty="0" smtClean="0"/>
              <a:t>Procedure concerns</a:t>
            </a:r>
          </a:p>
          <a:p>
            <a:r>
              <a:rPr lang="en-US" dirty="0" smtClean="0"/>
              <a:t>Medication contraindications</a:t>
            </a:r>
          </a:p>
          <a:p>
            <a:r>
              <a:rPr lang="en-US" dirty="0" smtClean="0"/>
              <a:t>Tobacco/Alcohol Use</a:t>
            </a:r>
          </a:p>
          <a:p>
            <a:r>
              <a:rPr lang="en-US" dirty="0" smtClean="0"/>
              <a:t>When to notify the bariatric surgeon</a:t>
            </a:r>
          </a:p>
          <a:p>
            <a:r>
              <a:rPr lang="en-US" dirty="0" smtClean="0"/>
              <a:t>Discharge recommendations </a:t>
            </a:r>
          </a:p>
        </p:txBody>
      </p:sp>
    </p:spTree>
    <p:extLst>
      <p:ext uri="{BB962C8B-B14F-4D97-AF65-F5344CB8AC3E}">
        <p14:creationId xmlns:p14="http://schemas.microsoft.com/office/powerpoint/2010/main" val="3846035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Pre-Hospital Concerns</a:t>
            </a:r>
            <a:endParaRPr lang="en-US" dirty="0"/>
          </a:p>
        </p:txBody>
      </p:sp>
      <p:sp>
        <p:nvSpPr>
          <p:cNvPr id="3" name="Content Placeholder 2"/>
          <p:cNvSpPr>
            <a:spLocks noGrp="1"/>
          </p:cNvSpPr>
          <p:nvPr>
            <p:ph idx="1"/>
          </p:nvPr>
        </p:nvSpPr>
        <p:spPr/>
        <p:txBody>
          <a:bodyPr>
            <a:normAutofit/>
          </a:bodyPr>
          <a:lstStyle/>
          <a:p>
            <a:r>
              <a:rPr lang="en-US" dirty="0" smtClean="0"/>
              <a:t>Successful bariatric patients are difficult to identify </a:t>
            </a:r>
          </a:p>
          <a:p>
            <a:r>
              <a:rPr lang="en-US" dirty="0" smtClean="0"/>
              <a:t>Bariatric GI changes can affect field medications and procedures</a:t>
            </a:r>
          </a:p>
          <a:p>
            <a:r>
              <a:rPr lang="en-US" dirty="0" smtClean="0"/>
              <a:t>Symptoms may be directly related to the bariatric procedure regardless of surgical date.</a:t>
            </a:r>
          </a:p>
          <a:p>
            <a:pPr marL="0" indent="0">
              <a:buNone/>
            </a:pPr>
            <a:r>
              <a:rPr lang="en-US" dirty="0"/>
              <a:t> </a:t>
            </a:r>
            <a:r>
              <a:rPr lang="en-US" dirty="0" smtClean="0"/>
              <a:t>    </a:t>
            </a:r>
          </a:p>
        </p:txBody>
      </p:sp>
    </p:spTree>
    <p:extLst>
      <p:ext uri="{BB962C8B-B14F-4D97-AF65-F5344CB8AC3E}">
        <p14:creationId xmlns:p14="http://schemas.microsoft.com/office/powerpoint/2010/main" val="2788320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History</a:t>
            </a:r>
            <a:endParaRPr lang="en-US" dirty="0"/>
          </a:p>
        </p:txBody>
      </p:sp>
      <p:sp>
        <p:nvSpPr>
          <p:cNvPr id="3" name="Content Placeholder 2"/>
          <p:cNvSpPr>
            <a:spLocks noGrp="1"/>
          </p:cNvSpPr>
          <p:nvPr>
            <p:ph idx="1"/>
          </p:nvPr>
        </p:nvSpPr>
        <p:spPr/>
        <p:txBody>
          <a:bodyPr/>
          <a:lstStyle/>
          <a:p>
            <a:r>
              <a:rPr lang="en-US" dirty="0" smtClean="0"/>
              <a:t>Reasons the patient will not disclose a history of bariatric surgery:</a:t>
            </a:r>
          </a:p>
          <a:p>
            <a:pPr marL="0" indent="0">
              <a:buNone/>
            </a:pPr>
            <a:r>
              <a:rPr lang="en-US" dirty="0"/>
              <a:t> </a:t>
            </a:r>
            <a:r>
              <a:rPr lang="en-US" dirty="0" smtClean="0"/>
              <a:t>    a.  Does not feel the need to disclose if the</a:t>
            </a:r>
          </a:p>
          <a:p>
            <a:pPr marL="0" indent="0">
              <a:buNone/>
            </a:pPr>
            <a:r>
              <a:rPr lang="en-US" dirty="0"/>
              <a:t> </a:t>
            </a:r>
            <a:r>
              <a:rPr lang="en-US" dirty="0" smtClean="0"/>
              <a:t>         current problem appears unrelated</a:t>
            </a:r>
          </a:p>
          <a:p>
            <a:pPr marL="0" indent="0">
              <a:buNone/>
            </a:pPr>
            <a:r>
              <a:rPr lang="en-US" dirty="0"/>
              <a:t> </a:t>
            </a:r>
            <a:r>
              <a:rPr lang="en-US" dirty="0" smtClean="0"/>
              <a:t>    b.  Shame related to weight regain or non-</a:t>
            </a:r>
          </a:p>
          <a:p>
            <a:pPr marL="0" indent="0">
              <a:buNone/>
            </a:pPr>
            <a:r>
              <a:rPr lang="en-US" dirty="0"/>
              <a:t> </a:t>
            </a:r>
            <a:r>
              <a:rPr lang="en-US" dirty="0" smtClean="0"/>
              <a:t>          compliance</a:t>
            </a:r>
          </a:p>
          <a:p>
            <a:pPr marL="0" indent="0">
              <a:buNone/>
            </a:pPr>
            <a:r>
              <a:rPr lang="en-US" dirty="0"/>
              <a:t> </a:t>
            </a:r>
            <a:r>
              <a:rPr lang="en-US" dirty="0" smtClean="0"/>
              <a:t>    c.  Secrecy from family and friends</a:t>
            </a:r>
          </a:p>
        </p:txBody>
      </p:sp>
    </p:spTree>
    <p:extLst>
      <p:ext uri="{BB962C8B-B14F-4D97-AF65-F5344CB8AC3E}">
        <p14:creationId xmlns:p14="http://schemas.microsoft.com/office/powerpoint/2010/main" val="4039869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Bariatric History Information</a:t>
            </a:r>
            <a:endParaRPr lang="en-US" dirty="0"/>
          </a:p>
        </p:txBody>
      </p:sp>
      <p:sp>
        <p:nvSpPr>
          <p:cNvPr id="3" name="Content Placeholder 2"/>
          <p:cNvSpPr>
            <a:spLocks noGrp="1"/>
          </p:cNvSpPr>
          <p:nvPr>
            <p:ph idx="1"/>
          </p:nvPr>
        </p:nvSpPr>
        <p:spPr/>
        <p:txBody>
          <a:bodyPr/>
          <a:lstStyle/>
          <a:p>
            <a:r>
              <a:rPr lang="en-US" dirty="0"/>
              <a:t>Specific type of weight loss procedure</a:t>
            </a:r>
          </a:p>
          <a:p>
            <a:r>
              <a:rPr lang="en-US" dirty="0" smtClean="0"/>
              <a:t>Date of surgery with location and surgeon’s name if available</a:t>
            </a:r>
          </a:p>
          <a:p>
            <a:r>
              <a:rPr lang="en-US" dirty="0"/>
              <a:t>Any history of complications</a:t>
            </a:r>
          </a:p>
          <a:p>
            <a:r>
              <a:rPr lang="en-US" dirty="0" smtClean="0"/>
              <a:t>Description of follow-up compliance</a:t>
            </a:r>
          </a:p>
          <a:p>
            <a:r>
              <a:rPr lang="en-US" dirty="0" smtClean="0"/>
              <a:t>Exact medication history including OTC’s</a:t>
            </a:r>
          </a:p>
          <a:p>
            <a:r>
              <a:rPr lang="en-US" dirty="0" smtClean="0"/>
              <a:t>Social history with tobacco and alcohol usage</a:t>
            </a:r>
          </a:p>
        </p:txBody>
      </p:sp>
    </p:spTree>
    <p:extLst>
      <p:ext uri="{BB962C8B-B14F-4D97-AF65-F5344CB8AC3E}">
        <p14:creationId xmlns:p14="http://schemas.microsoft.com/office/powerpoint/2010/main" val="1508638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Helpful Tips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Try to obtain sensitive history information while alone with the patient</a:t>
            </a:r>
            <a:endParaRPr lang="en-US" dirty="0"/>
          </a:p>
          <a:p>
            <a:r>
              <a:rPr lang="en-US" dirty="0"/>
              <a:t>Suspect bariatric surgery if there is/was a history of morbid obesity</a:t>
            </a:r>
          </a:p>
          <a:p>
            <a:r>
              <a:rPr lang="en-US" dirty="0" smtClean="0"/>
              <a:t>Ask specific questions about stomach surgery even when the current problem is not related</a:t>
            </a:r>
          </a:p>
          <a:p>
            <a:r>
              <a:rPr lang="en-US" dirty="0" smtClean="0"/>
              <a:t>Ask </a:t>
            </a:r>
            <a:r>
              <a:rPr lang="en-US" dirty="0"/>
              <a:t>all bariatric </a:t>
            </a:r>
            <a:r>
              <a:rPr lang="en-US" dirty="0" smtClean="0"/>
              <a:t>patients specifically about NSAID (Rx &amp; OTC) and tobacco use</a:t>
            </a:r>
          </a:p>
          <a:p>
            <a:r>
              <a:rPr lang="en-US" dirty="0" smtClean="0"/>
              <a:t>Educate the patient how this information is needed to avoid complications related to medications or procedures</a:t>
            </a:r>
          </a:p>
        </p:txBody>
      </p:sp>
    </p:spTree>
    <p:extLst>
      <p:ext uri="{BB962C8B-B14F-4D97-AF65-F5344CB8AC3E}">
        <p14:creationId xmlns:p14="http://schemas.microsoft.com/office/powerpoint/2010/main" val="699043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Symptoms </a:t>
            </a:r>
            <a:endParaRPr lang="en-US" dirty="0"/>
          </a:p>
        </p:txBody>
      </p:sp>
      <p:sp>
        <p:nvSpPr>
          <p:cNvPr id="3" name="Content Placeholder 2"/>
          <p:cNvSpPr>
            <a:spLocks noGrp="1"/>
          </p:cNvSpPr>
          <p:nvPr>
            <p:ph idx="1"/>
          </p:nvPr>
        </p:nvSpPr>
        <p:spPr/>
        <p:txBody>
          <a:bodyPr>
            <a:normAutofit lnSpcReduction="10000"/>
          </a:bodyPr>
          <a:lstStyle/>
          <a:p>
            <a:r>
              <a:rPr lang="en-US" dirty="0" smtClean="0"/>
              <a:t>Abdominal Pain</a:t>
            </a:r>
          </a:p>
          <a:p>
            <a:r>
              <a:rPr lang="en-US" dirty="0" smtClean="0"/>
              <a:t>Chest Pain</a:t>
            </a:r>
          </a:p>
          <a:p>
            <a:r>
              <a:rPr lang="en-US" dirty="0" smtClean="0"/>
              <a:t>Nausea/Vomiting</a:t>
            </a:r>
          </a:p>
          <a:p>
            <a:r>
              <a:rPr lang="en-US" dirty="0" smtClean="0"/>
              <a:t>GI Bleeding</a:t>
            </a:r>
          </a:p>
          <a:p>
            <a:r>
              <a:rPr lang="en-US" dirty="0"/>
              <a:t>Weakness</a:t>
            </a:r>
          </a:p>
          <a:p>
            <a:r>
              <a:rPr lang="en-US" dirty="0"/>
              <a:t>Shortness of Breath</a:t>
            </a:r>
            <a:endParaRPr lang="en-US" dirty="0">
              <a:solidFill>
                <a:srgbClr val="FF0000"/>
              </a:solidFill>
            </a:endParaRPr>
          </a:p>
          <a:p>
            <a:r>
              <a:rPr lang="en-US" dirty="0" smtClean="0"/>
              <a:t>Bloating</a:t>
            </a:r>
          </a:p>
          <a:p>
            <a:r>
              <a:rPr lang="en-US" dirty="0" smtClean="0"/>
              <a:t>Illness/Injury unrelated to bariatric anatomy</a:t>
            </a:r>
          </a:p>
        </p:txBody>
      </p:sp>
    </p:spTree>
    <p:extLst>
      <p:ext uri="{BB962C8B-B14F-4D97-AF65-F5344CB8AC3E}">
        <p14:creationId xmlns:p14="http://schemas.microsoft.com/office/powerpoint/2010/main" val="1253758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875</TotalTime>
  <Words>1102</Words>
  <Application>Microsoft Office PowerPoint</Application>
  <PresentationFormat>On-screen Show (4:3)</PresentationFormat>
  <Paragraphs>129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Acute Management of Patients with a Prior History of Bariatric Surgery  </vt:lpstr>
      <vt:lpstr>34 year old female found unresponsive</vt:lpstr>
      <vt:lpstr>Bariatric Surgery Types</vt:lpstr>
      <vt:lpstr>Overview</vt:lpstr>
      <vt:lpstr>Pre-Hospital Concerns</vt:lpstr>
      <vt:lpstr>Patient History</vt:lpstr>
      <vt:lpstr>Bariatric History Information</vt:lpstr>
      <vt:lpstr>History Helpful Tips</vt:lpstr>
      <vt:lpstr>Common Symptoms </vt:lpstr>
      <vt:lpstr>Abdominal Pain</vt:lpstr>
      <vt:lpstr>Abdominal Pain Considerations</vt:lpstr>
      <vt:lpstr>Chest Pain</vt:lpstr>
      <vt:lpstr>Nausea/Vomiting</vt:lpstr>
      <vt:lpstr>GI Bleeding</vt:lpstr>
      <vt:lpstr>Weakness</vt:lpstr>
      <vt:lpstr>Shortness of Breath</vt:lpstr>
      <vt:lpstr>Bloating</vt:lpstr>
      <vt:lpstr>Unrelated Illness/Injury</vt:lpstr>
      <vt:lpstr>Procedure Concerns</vt:lpstr>
      <vt:lpstr>Procedure Concerns</vt:lpstr>
      <vt:lpstr>Procedure Concerns</vt:lpstr>
      <vt:lpstr>Medication Contraindications</vt:lpstr>
      <vt:lpstr>Tobacco/Alcohol Use</vt:lpstr>
      <vt:lpstr>*****Bleeding/Perforated Ulcers in Gastric Bypass Patients are most often related to smoking tobacco or NSAID use*****</vt:lpstr>
      <vt:lpstr>When to notify the bariatric surgeon</vt:lpstr>
      <vt:lpstr>Discharge Recommendations</vt:lpstr>
      <vt:lpstr>Test Question</vt:lpstr>
      <vt:lpstr>Test Question</vt:lpstr>
      <vt:lpstr>Test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Ulcer Risk After Bariatric Surgery</dc:title>
  <dc:creator>Susan Morrison</dc:creator>
  <cp:lastModifiedBy>Susan Morrison</cp:lastModifiedBy>
  <cp:revision>77</cp:revision>
  <cp:lastPrinted>2016-02-02T22:35:43Z</cp:lastPrinted>
  <dcterms:created xsi:type="dcterms:W3CDTF">2016-01-04T21:50:44Z</dcterms:created>
  <dcterms:modified xsi:type="dcterms:W3CDTF">2017-08-21T20:11:08Z</dcterms:modified>
</cp:coreProperties>
</file>